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371" r:id="rId2"/>
    <p:sldId id="443" r:id="rId3"/>
    <p:sldId id="445" r:id="rId4"/>
    <p:sldId id="447" r:id="rId5"/>
    <p:sldId id="448" r:id="rId6"/>
    <p:sldId id="449" r:id="rId7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3333FF"/>
    <a:srgbClr val="D374D3"/>
    <a:srgbClr val="FF05FF"/>
    <a:srgbClr val="FFA4FF"/>
    <a:srgbClr val="6F6FBC"/>
    <a:srgbClr val="FFCC00"/>
    <a:srgbClr val="FFA1F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3487" autoAdjust="0"/>
  </p:normalViewPr>
  <p:slideViewPr>
    <p:cSldViewPr>
      <p:cViewPr>
        <p:scale>
          <a:sx n="125" d="100"/>
          <a:sy n="125" d="100"/>
        </p:scale>
        <p:origin x="66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>
      <p:cViewPr varScale="1">
        <p:scale>
          <a:sx n="72" d="100"/>
          <a:sy n="72" d="100"/>
        </p:scale>
        <p:origin x="-2088" y="-108"/>
      </p:cViewPr>
      <p:guideLst>
        <p:guide orient="horz" pos="3110"/>
        <p:guide pos="2141"/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DA03D7EB-9E0C-4353-A452-30CC5AC32CD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2060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85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965" y="3229443"/>
            <a:ext cx="7900322" cy="305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2950D449-5E8C-4FDE-96D3-C1709AE6106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998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4"/>
          <p:cNvSpPr>
            <a:spLocks noChangeArrowheads="1"/>
          </p:cNvSpPr>
          <p:nvPr userDrawn="1"/>
        </p:nvSpPr>
        <p:spPr bwMode="auto">
          <a:xfrm>
            <a:off x="142875" y="6165850"/>
            <a:ext cx="8893175" cy="71438"/>
          </a:xfrm>
          <a:prstGeom prst="rect">
            <a:avLst/>
          </a:prstGeom>
          <a:gradFill rotWithShape="1">
            <a:gsLst>
              <a:gs pos="0">
                <a:srgbClr val="3333CC">
                  <a:gamma/>
                  <a:shade val="46275"/>
                  <a:invGamma/>
                  <a:alpha val="81000"/>
                </a:srgbClr>
              </a:gs>
              <a:gs pos="100000">
                <a:srgbClr val="3333CC">
                  <a:alpha val="21001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5" name="Group 20"/>
          <p:cNvGrpSpPr>
            <a:grpSpLocks/>
          </p:cNvGrpSpPr>
          <p:nvPr userDrawn="1"/>
        </p:nvGrpSpPr>
        <p:grpSpPr bwMode="auto">
          <a:xfrm>
            <a:off x="468313" y="2924175"/>
            <a:ext cx="7991475" cy="144463"/>
            <a:chOff x="-4" y="407"/>
            <a:chExt cx="5777" cy="85"/>
          </a:xfrm>
        </p:grpSpPr>
        <p:pic>
          <p:nvPicPr>
            <p:cNvPr id="6" name="Picture 2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" y="407"/>
              <a:ext cx="5777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61" y="443"/>
              <a:ext cx="5638" cy="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ko-KR" altLang="ko-KR" sz="1600">
                <a:latin typeface="굴림" pitchFamily="50" charset="-127"/>
              </a:endParaRPr>
            </a:p>
          </p:txBody>
        </p:sp>
      </p:grpSp>
      <p:grpSp>
        <p:nvGrpSpPr>
          <p:cNvPr id="8" name="그룹 45"/>
          <p:cNvGrpSpPr>
            <a:grpSpLocks/>
          </p:cNvGrpSpPr>
          <p:nvPr userDrawn="1"/>
        </p:nvGrpSpPr>
        <p:grpSpPr bwMode="auto">
          <a:xfrm>
            <a:off x="1071563" y="4286250"/>
            <a:ext cx="1730375" cy="787400"/>
            <a:chOff x="3768714" y="3392487"/>
            <a:chExt cx="1766894" cy="787403"/>
          </a:xfrm>
        </p:grpSpPr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243407" y="3611602"/>
              <a:ext cx="1292225" cy="568327"/>
              <a:chOff x="2154" y="3158"/>
              <a:chExt cx="1315" cy="454"/>
            </a:xfrm>
          </p:grpSpPr>
          <p:grpSp>
            <p:nvGrpSpPr>
              <p:cNvPr id="13" name="Group 24"/>
              <p:cNvGrpSpPr>
                <a:grpSpLocks/>
              </p:cNvGrpSpPr>
              <p:nvPr/>
            </p:nvGrpSpPr>
            <p:grpSpPr bwMode="auto">
              <a:xfrm>
                <a:off x="2154" y="3294"/>
                <a:ext cx="1315" cy="318"/>
                <a:chOff x="2381" y="3294"/>
                <a:chExt cx="1315" cy="318"/>
              </a:xfrm>
            </p:grpSpPr>
            <p:sp>
              <p:nvSpPr>
                <p:cNvPr id="15" name="AutoShape 25"/>
                <p:cNvSpPr>
                  <a:spLocks noChangeArrowheads="1"/>
                </p:cNvSpPr>
                <p:nvPr/>
              </p:nvSpPr>
              <p:spPr bwMode="auto">
                <a:xfrm>
                  <a:off x="2700" y="3294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6" name="AutoShape 26"/>
                <p:cNvSpPr>
                  <a:spLocks noChangeArrowheads="1"/>
                </p:cNvSpPr>
                <p:nvPr/>
              </p:nvSpPr>
              <p:spPr bwMode="auto">
                <a:xfrm>
                  <a:off x="3016" y="333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3366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7" name="AutoShape 27"/>
                <p:cNvSpPr>
                  <a:spLocks noChangeArrowheads="1"/>
                </p:cNvSpPr>
                <p:nvPr/>
              </p:nvSpPr>
              <p:spPr bwMode="auto">
                <a:xfrm>
                  <a:off x="2700" y="338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8" name="AutoShape 28"/>
                <p:cNvSpPr>
                  <a:spLocks noChangeArrowheads="1"/>
                </p:cNvSpPr>
                <p:nvPr/>
              </p:nvSpPr>
              <p:spPr bwMode="auto">
                <a:xfrm>
                  <a:off x="2381" y="333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000080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9" name="AutoShape 29"/>
                <p:cNvSpPr>
                  <a:spLocks noChangeArrowheads="1"/>
                </p:cNvSpPr>
                <p:nvPr/>
              </p:nvSpPr>
              <p:spPr bwMode="auto">
                <a:xfrm>
                  <a:off x="3016" y="3429"/>
                  <a:ext cx="407" cy="90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0" name="AutoShape 30"/>
                <p:cNvSpPr>
                  <a:spLocks noChangeArrowheads="1"/>
                </p:cNvSpPr>
                <p:nvPr/>
              </p:nvSpPr>
              <p:spPr bwMode="auto">
                <a:xfrm>
                  <a:off x="2700" y="347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3366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1" name="AutoShape 31"/>
                <p:cNvSpPr>
                  <a:spLocks noChangeArrowheads="1"/>
                </p:cNvSpPr>
                <p:nvPr/>
              </p:nvSpPr>
              <p:spPr bwMode="auto">
                <a:xfrm>
                  <a:off x="3016" y="3521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000080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2" name="AutoShape 32"/>
                <p:cNvSpPr>
                  <a:spLocks noChangeArrowheads="1"/>
                </p:cNvSpPr>
                <p:nvPr/>
              </p:nvSpPr>
              <p:spPr bwMode="auto">
                <a:xfrm>
                  <a:off x="3289" y="3385"/>
                  <a:ext cx="407" cy="91"/>
                </a:xfrm>
                <a:prstGeom prst="hexagon">
                  <a:avLst>
                    <a:gd name="adj" fmla="val 112088"/>
                    <a:gd name="vf" fmla="val 115470"/>
                  </a:avLst>
                </a:prstGeom>
                <a:solidFill>
                  <a:srgbClr val="99CCFF">
                    <a:alpha val="6705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0" lang="ko-KR" altLang="en-US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14" name="Picture 33" descr="radio_tow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2" y="3158"/>
                <a:ext cx="172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3768714" y="3392490"/>
              <a:ext cx="1339850" cy="595313"/>
              <a:chOff x="2519" y="1257"/>
              <a:chExt cx="844" cy="375"/>
            </a:xfrm>
          </p:grpSpPr>
          <p:pic>
            <p:nvPicPr>
              <p:cNvPr id="11" name="Picture 96" descr="Internet cloud web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9" y="1268"/>
                <a:ext cx="844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7" descr="Glob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7" y="1257"/>
                <a:ext cx="265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3" name="Picture 175" descr="MMj02134940000[1]"/>
          <p:cNvPicPr>
            <a:picLocks noChangeAspect="1" noChangeArrowheads="1" noCrop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57750"/>
            <a:ext cx="3571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49"/>
          <p:cNvSpPr txBox="1">
            <a:spLocks noChangeArrowheads="1"/>
          </p:cNvSpPr>
          <p:nvPr userDrawn="1"/>
        </p:nvSpPr>
        <p:spPr bwMode="auto">
          <a:xfrm>
            <a:off x="737720" y="6331978"/>
            <a:ext cx="16417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INHA University</a:t>
            </a:r>
          </a:p>
        </p:txBody>
      </p:sp>
      <p:pic>
        <p:nvPicPr>
          <p:cNvPr id="25" name="Picture 50" descr="inha_ui_emblem0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292850"/>
            <a:ext cx="43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 userDrawn="1"/>
        </p:nvSpPr>
        <p:spPr>
          <a:xfrm>
            <a:off x="6286500" y="6357938"/>
            <a:ext cx="20875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Georgia" pitchFamily="18" charset="0"/>
                <a:ea typeface="굴림" charset="-127"/>
              </a:rPr>
              <a:t>http://multinet.inha.ac.kr</a:t>
            </a:r>
            <a:endParaRPr lang="ko-KR" altLang="en-US" sz="1100" b="1" dirty="0">
              <a:solidFill>
                <a:schemeClr val="tx2">
                  <a:lumMod val="65000"/>
                  <a:lumOff val="35000"/>
                </a:schemeClr>
              </a:solidFill>
              <a:latin typeface="Georgia" pitchFamily="18" charset="0"/>
              <a:ea typeface="굴림" charset="-127"/>
            </a:endParaRPr>
          </a:p>
        </p:txBody>
      </p:sp>
      <p:pic>
        <p:nvPicPr>
          <p:cNvPr id="27" name="Picture 1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28625"/>
            <a:ext cx="1857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제목 5"/>
          <p:cNvSpPr>
            <a:spLocks noGrp="1"/>
          </p:cNvSpPr>
          <p:nvPr>
            <p:ph type="title"/>
          </p:nvPr>
        </p:nvSpPr>
        <p:spPr>
          <a:xfrm>
            <a:off x="1500166" y="1357298"/>
            <a:ext cx="6400816" cy="1285884"/>
          </a:xfrm>
        </p:spPr>
        <p:txBody>
          <a:bodyPr/>
          <a:lstStyle>
            <a:lvl1pPr algn="ctr">
              <a:defRPr sz="3600">
                <a:latin typeface="Calibri" pitchFamily="34" charset="0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7" name="내용 개체 틀 2"/>
          <p:cNvSpPr>
            <a:spLocks noGrp="1"/>
          </p:cNvSpPr>
          <p:nvPr>
            <p:ph idx="1"/>
          </p:nvPr>
        </p:nvSpPr>
        <p:spPr>
          <a:xfrm>
            <a:off x="4786314" y="3571876"/>
            <a:ext cx="3400420" cy="1428760"/>
          </a:xfrm>
        </p:spPr>
        <p:txBody>
          <a:bodyPr/>
          <a:lstStyle>
            <a:lvl1pPr marL="0" marR="0" indent="0" algn="l" defTabSz="914400" rtl="0" eaLnBrk="0" fontAlgn="base" latinLnBrk="1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lang="ko-KR" altLang="en-US" sz="2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휴먼둥근헤드라인" pitchFamily="18" charset="-127"/>
              </a:defRPr>
            </a:lvl1pPr>
            <a:lvl2pPr latinLnBrk="0">
              <a:spcBef>
                <a:spcPts val="400"/>
              </a:spcBef>
              <a:defRPr sz="2200">
                <a:latin typeface="Calibri" pitchFamily="34" charset="0"/>
                <a:ea typeface="HY헤드라인M" pitchFamily="18" charset="-127"/>
              </a:defRPr>
            </a:lvl2pPr>
            <a:lvl3pPr latinLnBrk="0">
              <a:buFont typeface="Calibri" pitchFamily="34" charset="0"/>
              <a:buChar char="―"/>
              <a:defRPr sz="2000">
                <a:latin typeface="Calibri" pitchFamily="34" charset="0"/>
                <a:ea typeface="HY헤드라인M" pitchFamily="18" charset="-127"/>
              </a:defRPr>
            </a:lvl3pPr>
            <a:lvl4pPr latinLnBrk="0">
              <a:defRPr sz="1800">
                <a:latin typeface="Calibri" pitchFamily="34" charset="0"/>
                <a:ea typeface="HY헤드라인M" pitchFamily="18" charset="-127"/>
              </a:defRPr>
            </a:lvl4pPr>
            <a:lvl5pPr latinLnBrk="0">
              <a:defRPr sz="1600">
                <a:latin typeface="Calibri" pitchFamily="34" charset="0"/>
                <a:ea typeface="HY헤드라인M" pitchFamily="18" charset="-127"/>
              </a:defRPr>
            </a:lvl5pPr>
          </a:lstStyle>
          <a:p>
            <a:pPr lvl="0"/>
            <a:r>
              <a:rPr lang="ko-KR" altLang="en-US" noProof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5131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B6DFE-F514-4C3C-B585-4B22FEC529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159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20713"/>
            <a:ext cx="2057400" cy="54006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198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89FB6-3724-4461-ACF3-CDD8B71EA15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032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6477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6799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341438"/>
            <a:ext cx="4038600" cy="2263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757613"/>
            <a:ext cx="4038600" cy="2263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C87E2-E9E0-4170-AB6C-B49417E332F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83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spcBef>
                <a:spcPts val="600"/>
              </a:spcBef>
              <a:spcAft>
                <a:spcPts val="0"/>
              </a:spcAft>
              <a:defRPr sz="2400" b="1">
                <a:latin typeface="Calibri" pitchFamily="34" charset="0"/>
                <a:ea typeface="HY헤드라인M" pitchFamily="18" charset="-127"/>
              </a:defRPr>
            </a:lvl1pPr>
            <a:lvl2pPr latinLnBrk="0">
              <a:spcBef>
                <a:spcPts val="400"/>
              </a:spcBef>
              <a:defRPr sz="2200">
                <a:latin typeface="Calibri" pitchFamily="34" charset="0"/>
                <a:ea typeface="HY헤드라인M" pitchFamily="18" charset="-127"/>
              </a:defRPr>
            </a:lvl2pPr>
            <a:lvl3pPr latinLnBrk="0">
              <a:buFont typeface="Calibri" pitchFamily="34" charset="0"/>
              <a:buChar char="―"/>
              <a:defRPr sz="2000">
                <a:latin typeface="Calibri" pitchFamily="34" charset="0"/>
                <a:ea typeface="HY헤드라인M" pitchFamily="18" charset="-127"/>
              </a:defRPr>
            </a:lvl3pPr>
            <a:lvl4pPr latinLnBrk="0">
              <a:defRPr sz="1800">
                <a:latin typeface="Calibri" pitchFamily="34" charset="0"/>
                <a:ea typeface="HY헤드라인M" pitchFamily="18" charset="-127"/>
              </a:defRPr>
            </a:lvl4pPr>
            <a:lvl5pPr latinLnBrk="0">
              <a:defRPr sz="1600">
                <a:latin typeface="Calibri" pitchFamily="34" charset="0"/>
                <a:ea typeface="HY헤드라인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28596" y="285728"/>
            <a:ext cx="6400816" cy="647700"/>
          </a:xfrm>
        </p:spPr>
        <p:txBody>
          <a:bodyPr/>
          <a:lstStyle>
            <a:lvl1pPr algn="l">
              <a:defRPr>
                <a:latin typeface="Calibri" pitchFamily="34" charset="0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F3464-0B4B-486D-B98D-5FC49359FD3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3261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6F8C-B224-4395-A1D2-7BC6C4D2E50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983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7E576C-4BF2-41B1-AD7D-906982E0A6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456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141770-BB35-4BB3-AAF8-C1978D1D39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726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C44AD-C10D-4BF9-A42B-8C8BB751670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88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13FC8B-6141-4271-AC3F-08AC0B0538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156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312C7-FD5D-4CB2-942B-B28ECDBE46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925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0C3B18-297B-4470-81CD-35CD3C68880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097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5313" y="6215063"/>
            <a:ext cx="622300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1">
                <a:latin typeface="Copperplate Gothic Bold" panose="020E0705020206020404" pitchFamily="34" charset="0"/>
              </a:defRPr>
            </a:lvl1pPr>
          </a:lstStyle>
          <a:p>
            <a:fld id="{F67049A6-CD05-4027-8543-E9C64A988B5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315913"/>
            <a:ext cx="69294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45" name="Text Box 49"/>
          <p:cNvSpPr txBox="1">
            <a:spLocks noChangeArrowheads="1"/>
          </p:cNvSpPr>
          <p:nvPr userDrawn="1"/>
        </p:nvSpPr>
        <p:spPr bwMode="auto">
          <a:xfrm>
            <a:off x="737720" y="6331978"/>
            <a:ext cx="16417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INHA University</a:t>
            </a:r>
          </a:p>
        </p:txBody>
      </p:sp>
      <p:pic>
        <p:nvPicPr>
          <p:cNvPr id="1030" name="Picture 50" descr="inha_ui_emblem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292850"/>
            <a:ext cx="43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47"/>
          <p:cNvSpPr>
            <a:spLocks noChangeArrowheads="1"/>
          </p:cNvSpPr>
          <p:nvPr userDrawn="1"/>
        </p:nvSpPr>
        <p:spPr bwMode="auto">
          <a:xfrm>
            <a:off x="179388" y="1000125"/>
            <a:ext cx="8893175" cy="71438"/>
          </a:xfrm>
          <a:prstGeom prst="rect">
            <a:avLst/>
          </a:prstGeom>
          <a:gradFill rotWithShape="1">
            <a:gsLst>
              <a:gs pos="0">
                <a:srgbClr val="3333CC">
                  <a:gamma/>
                  <a:shade val="46275"/>
                  <a:invGamma/>
                  <a:alpha val="81000"/>
                </a:srgbClr>
              </a:gs>
              <a:gs pos="100000">
                <a:srgbClr val="3333CC">
                  <a:alpha val="21001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428625" y="6215063"/>
            <a:ext cx="8286750" cy="4603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072188" y="6357938"/>
            <a:ext cx="208756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Georgia" pitchFamily="18" charset="0"/>
                <a:ea typeface="굴림" charset="-127"/>
              </a:rPr>
              <a:t>http://multinet.inha.ac.kr</a:t>
            </a:r>
            <a:endParaRPr lang="ko-KR" altLang="en-US" sz="1100" b="1" dirty="0">
              <a:solidFill>
                <a:schemeClr val="tx2">
                  <a:lumMod val="65000"/>
                  <a:lumOff val="35000"/>
                </a:schemeClr>
              </a:solidFill>
              <a:latin typeface="Georgia" pitchFamily="18" charset="0"/>
              <a:ea typeface="굴림" charset="-127"/>
            </a:endParaRPr>
          </a:p>
        </p:txBody>
      </p:sp>
      <p:pic>
        <p:nvPicPr>
          <p:cNvPr id="1034" name="Picture 1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357188"/>
            <a:ext cx="1857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휴먼둥근헤드라인" pitchFamily="18" charset="-127"/>
          <a:ea typeface="휴먼둥근헤드라인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66CC"/>
          </a:solidFill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40000"/>
        </a:spcBef>
        <a:spcAft>
          <a:spcPct val="15000"/>
        </a:spcAft>
        <a:buClr>
          <a:schemeClr val="bg2"/>
        </a:buClr>
        <a:buSzPct val="75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3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u"/>
        <a:defRPr kumimoji="1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Ø"/>
        <a:defRPr kumimoji="1" sz="1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B962B-1600-490B-926E-5CBFE8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66" y="1357298"/>
            <a:ext cx="6686568" cy="1285884"/>
          </a:xfrm>
        </p:spPr>
        <p:txBody>
          <a:bodyPr/>
          <a:lstStyle/>
          <a:p>
            <a:pPr algn="r"/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 탐색 알고리즘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MATLAB GUI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AB866-10AD-42AF-A50A-70E6CB72E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cs typeface="Calibri" panose="020F0502020204030204" pitchFamily="34" charset="0"/>
              </a:rPr>
              <a:t>Inha</a:t>
            </a:r>
            <a:r>
              <a:rPr lang="en-US" altLang="ko-KR" dirty="0">
                <a:cs typeface="Calibri" panose="020F0502020204030204" pitchFamily="34" charset="0"/>
              </a:rPr>
              <a:t> University</a:t>
            </a:r>
          </a:p>
          <a:p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Park </a:t>
            </a:r>
            <a:r>
              <a:rPr lang="en-US" altLang="ko-KR" dirty="0" err="1">
                <a:cs typeface="Calibri" panose="020F0502020204030204" pitchFamily="34" charset="0"/>
              </a:rPr>
              <a:t>Kwang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en-US" altLang="ko-KR" dirty="0" err="1">
                <a:cs typeface="Calibri" panose="020F0502020204030204" pitchFamily="34" charset="0"/>
              </a:rPr>
              <a:t>Seok</a:t>
            </a:r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Choi Yu </a:t>
            </a:r>
            <a:r>
              <a:rPr lang="en-US" altLang="ko-KR" dirty="0" err="1">
                <a:cs typeface="Calibri" panose="020F0502020204030204" pitchFamily="34" charset="0"/>
              </a:rPr>
              <a:t>Jin</a:t>
            </a:r>
            <a:endParaRPr lang="ko-KR" altLang="en-US" dirty="0"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1416D-B247-4DE8-8789-00C7DAAF8645}"/>
              </a:ext>
            </a:extLst>
          </p:cNvPr>
          <p:cNvSpPr txBox="1"/>
          <p:nvPr/>
        </p:nvSpPr>
        <p:spPr>
          <a:xfrm>
            <a:off x="389823" y="3096546"/>
            <a:ext cx="222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11/26 </a:t>
            </a:r>
            <a:r>
              <a:rPr lang="ko-KR" altLang="en-US" sz="1200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기획안</a:t>
            </a:r>
            <a:endParaRPr lang="ko-KR" altLang="en-US" sz="1200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3" y="1134928"/>
            <a:ext cx="3384377" cy="50303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</a:t>
            </a:r>
            <a:r>
              <a:rPr lang="en-US" altLang="ko-KR" sz="2800" dirty="0" smtClean="0"/>
              <a:t> </a:t>
            </a:r>
            <a:r>
              <a:rPr lang="en-US" altLang="ko-KR" dirty="0" smtClean="0"/>
              <a:t>Data </a:t>
            </a:r>
            <a:r>
              <a:rPr lang="en-US" altLang="ko-KR" sz="2400" dirty="0" smtClean="0"/>
              <a:t>- </a:t>
            </a:r>
            <a:r>
              <a:rPr lang="en-US" altLang="ko-KR" sz="2400" dirty="0" err="1" smtClean="0"/>
              <a:t>PathLoss</a:t>
            </a:r>
            <a:r>
              <a:rPr lang="en-US" altLang="ko-KR" sz="2400" dirty="0" smtClean="0"/>
              <a:t> </a:t>
            </a:r>
            <a:endParaRPr lang="ko-KR" altLang="en-US" sz="2800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0072" y="1209905"/>
            <a:ext cx="1031895" cy="83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37694" y="1199686"/>
            <a:ext cx="1005114" cy="477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37E24C-573B-40BF-8E3B-D974F87F2444}"/>
              </a:ext>
            </a:extLst>
          </p:cNvPr>
          <p:cNvSpPr txBox="1"/>
          <p:nvPr/>
        </p:nvSpPr>
        <p:spPr>
          <a:xfrm>
            <a:off x="428596" y="321297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Pt,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단위를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수정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77438"/>
            <a:ext cx="3763516" cy="103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86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MATLAB App Designer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2" name="bandicam 2018-11-22 21-49-04-8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124744"/>
            <a:ext cx="6840760" cy="50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3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Drone’s Movement – 2D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2" name="bandicam 2018-11-22 22-44-45-1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03" y="1556792"/>
            <a:ext cx="908747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돋움체" panose="020B0609000101010101" pitchFamily="49" charset="-127"/>
                <a:cs typeface="Calibri" panose="020F0502020204030204" pitchFamily="34" charset="0"/>
              </a:rPr>
              <a:t>Drone’s Movement – </a:t>
            </a:r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3D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4" name="bandicam 2018-11-22 22-48-03-50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24744"/>
            <a:ext cx="552061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돋움체" panose="020B0609000101010101" pitchFamily="49" charset="-127"/>
                <a:cs typeface="Calibri" panose="020F0502020204030204" pitchFamily="34" charset="0"/>
              </a:rPr>
              <a:t>Drone’s </a:t>
            </a:r>
            <a:r>
              <a:rPr lang="en-US" altLang="ko-KR" dirty="0" smtClean="0">
                <a:ea typeface="돋움체" panose="020B0609000101010101" pitchFamily="49" charset="-127"/>
                <a:cs typeface="Calibri" panose="020F0502020204030204" pitchFamily="34" charset="0"/>
              </a:rPr>
              <a:t> Topology – 3D</a:t>
            </a:r>
            <a:endParaRPr lang="ko-KR" altLang="en-US" dirty="0">
              <a:ea typeface="돋움체" panose="020B0609000101010101" pitchFamily="49" charset="-127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700" t="21053" r="8521" b="8857"/>
          <a:stretch/>
        </p:blipFill>
        <p:spPr>
          <a:xfrm>
            <a:off x="179512" y="1916832"/>
            <a:ext cx="4047812" cy="30243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361" t="18421" r="6983" b="7895"/>
          <a:stretch/>
        </p:blipFill>
        <p:spPr>
          <a:xfrm>
            <a:off x="4716016" y="1916832"/>
            <a:ext cx="3863508" cy="30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모자이크">
  <a:themeElements>
    <a:clrScheme name="모자이크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모자이크">
      <a:majorFont>
        <a:latin typeface="Tahoma"/>
        <a:ea typeface="굴림"/>
        <a:cs typeface=""/>
      </a:majorFont>
      <a:minorFont>
        <a:latin typeface="Tahom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모자이크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32947</TotalTime>
  <Words>44</Words>
  <Application>Microsoft Office PowerPoint</Application>
  <PresentationFormat>화면 슬라이드 쇼(4:3)</PresentationFormat>
  <Paragraphs>12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HY헤드라인M</vt:lpstr>
      <vt:lpstr>굴림</vt:lpstr>
      <vt:lpstr>돋움체</vt:lpstr>
      <vt:lpstr>맑은 고딕</vt:lpstr>
      <vt:lpstr>휴먼둥근헤드라인</vt:lpstr>
      <vt:lpstr>Calibri</vt:lpstr>
      <vt:lpstr>Copperplate Gothic Bold</vt:lpstr>
      <vt:lpstr>Georgia</vt:lpstr>
      <vt:lpstr>Tahoma</vt:lpstr>
      <vt:lpstr>Wingdings</vt:lpstr>
      <vt:lpstr>모자이크</vt:lpstr>
      <vt:lpstr>드론 위치 탐색 알고리즘  MATLAB GUI</vt:lpstr>
      <vt:lpstr>Input Data - PathLoss </vt:lpstr>
      <vt:lpstr>MATLAB App Designer</vt:lpstr>
      <vt:lpstr>Drone’s Movement – 2D</vt:lpstr>
      <vt:lpstr>Drone’s Movement – 3D</vt:lpstr>
      <vt:lpstr>Drone’s  Topology – 3D</vt:lpstr>
    </vt:vector>
  </TitlesOfParts>
  <Company>인하대학교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유상조</dc:creator>
  <cp:lastModifiedBy>박 광석</cp:lastModifiedBy>
  <cp:revision>3682</cp:revision>
  <dcterms:created xsi:type="dcterms:W3CDTF">2003-12-11T00:38:10Z</dcterms:created>
  <dcterms:modified xsi:type="dcterms:W3CDTF">2018-11-22T14:04:28Z</dcterms:modified>
</cp:coreProperties>
</file>